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97" r:id="rId3"/>
    <p:sldId id="294" r:id="rId4"/>
    <p:sldId id="306" r:id="rId5"/>
    <p:sldId id="262" r:id="rId6"/>
    <p:sldId id="269" r:id="rId7"/>
    <p:sldId id="270" r:id="rId8"/>
    <p:sldId id="271" r:id="rId9"/>
    <p:sldId id="273" r:id="rId10"/>
    <p:sldId id="272" r:id="rId11"/>
    <p:sldId id="274" r:id="rId12"/>
    <p:sldId id="275" r:id="rId13"/>
    <p:sldId id="276" r:id="rId14"/>
    <p:sldId id="302" r:id="rId15"/>
    <p:sldId id="299" r:id="rId16"/>
    <p:sldId id="264" r:id="rId17"/>
    <p:sldId id="277" r:id="rId18"/>
    <p:sldId id="279" r:id="rId19"/>
    <p:sldId id="280" r:id="rId20"/>
    <p:sldId id="304" r:id="rId21"/>
    <p:sldId id="300" r:id="rId22"/>
    <p:sldId id="265" r:id="rId23"/>
    <p:sldId id="282" r:id="rId24"/>
    <p:sldId id="285" r:id="rId25"/>
    <p:sldId id="303" r:id="rId26"/>
    <p:sldId id="296" r:id="rId27"/>
    <p:sldId id="266" r:id="rId28"/>
    <p:sldId id="286" r:id="rId29"/>
    <p:sldId id="289" r:id="rId30"/>
    <p:sldId id="305" r:id="rId31"/>
    <p:sldId id="291" r:id="rId32"/>
    <p:sldId id="292" r:id="rId33"/>
    <p:sldId id="293" r:id="rId34"/>
    <p:sldId id="30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B30"/>
    <a:srgbClr val="1377FF"/>
    <a:srgbClr val="B6C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14"/>
  </p:normalViewPr>
  <p:slideViewPr>
    <p:cSldViewPr snapToGrid="0">
      <p:cViewPr>
        <p:scale>
          <a:sx n="104" d="100"/>
          <a:sy n="104" d="100"/>
        </p:scale>
        <p:origin x="80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28103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4843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753136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86958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0688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56908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97538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51886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54946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627441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514354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94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A9327B-0F60-46E3-AD80-CE7383856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92779-3A2B-DC4A-90CB-3C4D2D2F16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822" y="4523239"/>
            <a:ext cx="11378352" cy="1125050"/>
          </a:xfrm>
        </p:spPr>
        <p:txBody>
          <a:bodyPr anchor="b">
            <a:noAutofit/>
          </a:bodyPr>
          <a:lstStyle/>
          <a:p>
            <a:pPr algn="ctr"/>
            <a:r>
              <a:rPr lang="en-GB" sz="4400" b="1" dirty="0"/>
              <a:t>contractor monthly claim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F70321-588C-80EF-5A08-0B71CE0E4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8995" y="5732412"/>
            <a:ext cx="8314005" cy="696351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GB" b="1" dirty="0"/>
              <a:t>Programming 2B - PROG6212 – Portfolio of Evidence</a:t>
            </a:r>
            <a:br>
              <a:rPr lang="en-GB" b="1" dirty="0"/>
            </a:br>
            <a:r>
              <a:rPr lang="en-GB" b="1" dirty="0"/>
              <a:t>ST10082027 – John Hoffman Prinsloo</a:t>
            </a:r>
          </a:p>
        </p:txBody>
      </p:sp>
      <p:pic>
        <p:nvPicPr>
          <p:cNvPr id="4" name="Picture 3" descr="Topview of mint green workspace with laptop, coffee, notebook, pen, glasses, and mouse">
            <a:extLst>
              <a:ext uri="{FF2B5EF4-FFF2-40B4-BE49-F238E27FC236}">
                <a16:creationId xmlns:a16="http://schemas.microsoft.com/office/drawing/2014/main" id="{F80F4976-0C1F-E312-DF8C-04CF4D79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7097"/>
          <a:stretch>
            <a:fillRect/>
          </a:stretch>
        </p:blipFill>
        <p:spPr>
          <a:xfrm>
            <a:off x="20" y="1"/>
            <a:ext cx="12191980" cy="43053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1C99D0-461D-4A91-81EF-CCCD798B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3053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394205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A8CE6-F292-6175-58C0-0D3801E5E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8663-9375-4389-D835-0E27A9C7F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8" y="274764"/>
            <a:ext cx="9623502" cy="684242"/>
          </a:xfrm>
        </p:spPr>
        <p:txBody>
          <a:bodyPr>
            <a:normAutofit fontScale="90000"/>
          </a:bodyPr>
          <a:lstStyle/>
          <a:p>
            <a:r>
              <a:rPr lang="en-GB" dirty="0"/>
              <a:t>Lecturer: summary of claim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E9FD65-8A85-87F7-DCCD-20B1C8D9F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25385822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50FB7-2CEA-5E86-E7E7-21B344CF0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0D35B-EAE1-EE34-4006-6F5FE0BE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7" y="274764"/>
            <a:ext cx="11138209" cy="684242"/>
          </a:xfrm>
        </p:spPr>
        <p:txBody>
          <a:bodyPr>
            <a:noAutofit/>
          </a:bodyPr>
          <a:lstStyle/>
          <a:p>
            <a:r>
              <a:rPr lang="en-GB" sz="4000" dirty="0"/>
              <a:t>Lecturer: add supporting documents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0F3F1E-358A-6AEA-DACA-42B54C26F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ardrop 4">
            <a:extLst>
              <a:ext uri="{FF2B5EF4-FFF2-40B4-BE49-F238E27FC236}">
                <a16:creationId xmlns:a16="http://schemas.microsoft.com/office/drawing/2014/main" id="{6540A531-4A16-B5F1-858F-1C8C1EBEEAD6}"/>
              </a:ext>
            </a:extLst>
          </p:cNvPr>
          <p:cNvSpPr/>
          <p:nvPr/>
        </p:nvSpPr>
        <p:spPr>
          <a:xfrm>
            <a:off x="2209800" y="2925105"/>
            <a:ext cx="3062870" cy="2408663"/>
          </a:xfrm>
          <a:prstGeom prst="teardrop">
            <a:avLst/>
          </a:pr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2702312"/>
                      <a:gd name="csY0" fmla="*/ 925551 h 1851102"/>
                      <a:gd name="csX1" fmla="*/ 1351156 w 2702312"/>
                      <a:gd name="csY1" fmla="*/ 0 h 1851102"/>
                      <a:gd name="csX2" fmla="*/ 2702312 w 2702312"/>
                      <a:gd name="csY2" fmla="*/ 0 h 1851102"/>
                      <a:gd name="csX3" fmla="*/ 2702312 w 2702312"/>
                      <a:gd name="csY3" fmla="*/ 925551 h 1851102"/>
                      <a:gd name="csX4" fmla="*/ 1351156 w 2702312"/>
                      <a:gd name="csY4" fmla="*/ 1851102 h 1851102"/>
                      <a:gd name="csX5" fmla="*/ 0 w 2702312"/>
                      <a:gd name="csY5" fmla="*/ 925551 h 185110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2702312" h="1851102" extrusionOk="0">
                        <a:moveTo>
                          <a:pt x="0" y="925551"/>
                        </a:moveTo>
                        <a:cubicBezTo>
                          <a:pt x="-21691" y="401003"/>
                          <a:pt x="475764" y="48479"/>
                          <a:pt x="1351156" y="0"/>
                        </a:cubicBezTo>
                        <a:cubicBezTo>
                          <a:pt x="1713363" y="1093"/>
                          <a:pt x="2266022" y="93305"/>
                          <a:pt x="2702312" y="0"/>
                        </a:cubicBezTo>
                        <a:cubicBezTo>
                          <a:pt x="2783477" y="169560"/>
                          <a:pt x="2630338" y="492958"/>
                          <a:pt x="2702312" y="925551"/>
                        </a:cubicBezTo>
                        <a:cubicBezTo>
                          <a:pt x="2615019" y="1388959"/>
                          <a:pt x="2160034" y="1881039"/>
                          <a:pt x="1351156" y="1851102"/>
                        </a:cubicBezTo>
                        <a:cubicBezTo>
                          <a:pt x="663499" y="1858050"/>
                          <a:pt x="38054" y="1358405"/>
                          <a:pt x="0" y="92555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96915E-7D36-5872-E8C3-F0088D025F66}"/>
              </a:ext>
            </a:extLst>
          </p:cNvPr>
          <p:cNvCxnSpPr>
            <a:cxnSpLocks/>
          </p:cNvCxnSpPr>
          <p:nvPr/>
        </p:nvCxnSpPr>
        <p:spPr>
          <a:xfrm flipH="1">
            <a:off x="5272670" y="846161"/>
            <a:ext cx="3079760" cy="20789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D1F4E1-610C-D342-5C6C-0391D82B8509}"/>
              </a:ext>
            </a:extLst>
          </p:cNvPr>
          <p:cNvSpPr txBox="1"/>
          <p:nvPr/>
        </p:nvSpPr>
        <p:spPr>
          <a:xfrm>
            <a:off x="358697" y="5246847"/>
            <a:ext cx="156767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ZA" sz="1200" dirty="0"/>
              <a:t>Upload supporting documents like PDFs, PNGs and JPEGs</a:t>
            </a:r>
            <a:endParaRPr lang="en-GB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9C76B5-2625-204E-78DF-D9C22CBCA2AC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926374" y="4216400"/>
            <a:ext cx="1189359" cy="1353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05191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0ACA0-07CE-1E25-EAE1-3F33E80C3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3526-6048-E25A-1153-8DCC1C87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7" y="274764"/>
            <a:ext cx="11729225" cy="684242"/>
          </a:xfrm>
        </p:spPr>
        <p:txBody>
          <a:bodyPr>
            <a:noAutofit/>
          </a:bodyPr>
          <a:lstStyle/>
          <a:p>
            <a:r>
              <a:rPr lang="en-GB" sz="3800" dirty="0"/>
              <a:t>Lecturer: upload supporting documents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8DC950-5949-AED8-ED31-BA4E37FF1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50633633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20B89-D574-70F2-AF9B-F0F1ED6ED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C129B-AD39-7BEF-30AD-C2058852F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8" y="274764"/>
            <a:ext cx="9623502" cy="684242"/>
          </a:xfrm>
        </p:spPr>
        <p:txBody>
          <a:bodyPr>
            <a:normAutofit fontScale="90000"/>
          </a:bodyPr>
          <a:lstStyle/>
          <a:p>
            <a:r>
              <a:rPr lang="en-GB" dirty="0"/>
              <a:t>Lecturer: claims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7D18B9-327D-BFF8-3709-0C5F36296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E00E23-2CA7-6FC6-F460-F9F68AB4388E}"/>
              </a:ext>
            </a:extLst>
          </p:cNvPr>
          <p:cNvSpPr txBox="1"/>
          <p:nvPr/>
        </p:nvSpPr>
        <p:spPr>
          <a:xfrm>
            <a:off x="130629" y="2253343"/>
            <a:ext cx="186145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ZA" sz="1200" dirty="0"/>
              <a:t>Instant claim status updates through all stages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4D9730-8A83-C2F1-6CAD-8ACA7CFA72C1}"/>
              </a:ext>
            </a:extLst>
          </p:cNvPr>
          <p:cNvCxnSpPr>
            <a:stCxn id="5" idx="3"/>
          </p:cNvCxnSpPr>
          <p:nvPr/>
        </p:nvCxnSpPr>
        <p:spPr>
          <a:xfrm flipV="1">
            <a:off x="1992086" y="2481943"/>
            <a:ext cx="604157" cy="22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2116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04BA4-90EB-59B1-8400-3AA0E2CF3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5EFE6-CC5B-B1D4-CC7C-430DB6A54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7" y="274764"/>
            <a:ext cx="10625253" cy="684242"/>
          </a:xfrm>
        </p:spPr>
        <p:txBody>
          <a:bodyPr>
            <a:normAutofit fontScale="90000"/>
          </a:bodyPr>
          <a:lstStyle/>
          <a:p>
            <a:r>
              <a:rPr lang="en-GB" dirty="0"/>
              <a:t>Lecturer: my claims code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3317CF3-DAD2-3E4D-A33D-821CAF51E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3BBA07-8923-CFB6-8768-C04D1CB0348B}"/>
              </a:ext>
            </a:extLst>
          </p:cNvPr>
          <p:cNvSpPr txBox="1"/>
          <p:nvPr/>
        </p:nvSpPr>
        <p:spPr>
          <a:xfrm>
            <a:off x="234710" y="1410346"/>
            <a:ext cx="148560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ZA" sz="1200" dirty="0"/>
              <a:t>Loads and displays lecturer specific claims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771B3F-E6F0-1D7E-725C-3EFC606A3DA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720311" y="1733512"/>
            <a:ext cx="2513022" cy="1695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209680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4841-6F53-E5B3-D649-CF38BCFEB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Programme coordinator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288DAAC-059E-F17C-A9DD-466A06F4A5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152768"/>
            <a:ext cx="3785286" cy="140702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en-ZA" sz="1400" dirty="0"/>
              <a:t>Review lecturer claims for accuracy.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en-ZA" sz="1400" dirty="0"/>
              <a:t>Verify submitted hours and documents.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en-ZA" sz="1400" dirty="0"/>
              <a:t>Forward valid claims for approval.</a:t>
            </a:r>
          </a:p>
        </p:txBody>
      </p:sp>
    </p:spTree>
    <p:extLst>
      <p:ext uri="{BB962C8B-B14F-4D97-AF65-F5344CB8AC3E}">
        <p14:creationId xmlns:p14="http://schemas.microsoft.com/office/powerpoint/2010/main" val="2675914197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D440-5348-C09E-6BF4-521A65F8C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8" y="274764"/>
            <a:ext cx="9699702" cy="661940"/>
          </a:xfrm>
        </p:spPr>
        <p:txBody>
          <a:bodyPr>
            <a:normAutofit/>
          </a:bodyPr>
          <a:lstStyle/>
          <a:p>
            <a:r>
              <a:rPr lang="en-GB" sz="4000" dirty="0"/>
              <a:t>Programme coordinator: Log in</a:t>
            </a:r>
          </a:p>
        </p:txBody>
      </p:sp>
      <p:pic>
        <p:nvPicPr>
          <p:cNvPr id="20" name="Picture 19" descr="A screenshot of a login page&#10;&#10;AI-generated content may be incorrect.">
            <a:extLst>
              <a:ext uri="{FF2B5EF4-FFF2-40B4-BE49-F238E27FC236}">
                <a16:creationId xmlns:a16="http://schemas.microsoft.com/office/drawing/2014/main" id="{D490BAC2-3711-CF69-A42A-CF23DF2C1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B5CC7E-CAB2-FEC1-DFD7-F02D35F739F3}"/>
              </a:ext>
            </a:extLst>
          </p:cNvPr>
          <p:cNvSpPr txBox="1"/>
          <p:nvPr/>
        </p:nvSpPr>
        <p:spPr>
          <a:xfrm>
            <a:off x="10254909" y="1627942"/>
            <a:ext cx="177437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ZA" sz="1200" dirty="0"/>
              <a:t>Utilises ASP.NET Sessions</a:t>
            </a:r>
            <a:endParaRPr lang="en-GB" sz="12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12D4AB-7DBA-5249-7812-71140DFD5875}"/>
              </a:ext>
            </a:extLst>
          </p:cNvPr>
          <p:cNvCxnSpPr>
            <a:stCxn id="21" idx="1"/>
          </p:cNvCxnSpPr>
          <p:nvPr/>
        </p:nvCxnSpPr>
        <p:spPr>
          <a:xfrm flipH="1">
            <a:off x="9657567" y="1766442"/>
            <a:ext cx="597342" cy="138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901240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4199B-5406-DB1C-1899-0CCC9A961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922D1-EBDF-FD1B-998E-BBF89F421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8" y="274764"/>
            <a:ext cx="11272024" cy="684242"/>
          </a:xfrm>
        </p:spPr>
        <p:txBody>
          <a:bodyPr>
            <a:normAutofit fontScale="90000"/>
          </a:bodyPr>
          <a:lstStyle/>
          <a:p>
            <a:r>
              <a:rPr lang="en-GB" dirty="0"/>
              <a:t>Programme coordinator: dashboard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9DE856-BEB3-9891-28A7-484C59650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98656856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B227A-8432-08FD-7360-72B4AC1C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75CD8-38F3-F772-2850-D8B85E6ED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8" y="274764"/>
            <a:ext cx="11640014" cy="684242"/>
          </a:xfrm>
        </p:spPr>
        <p:txBody>
          <a:bodyPr>
            <a:noAutofit/>
          </a:bodyPr>
          <a:lstStyle/>
          <a:p>
            <a:r>
              <a:rPr lang="en-GB" sz="3600" dirty="0"/>
              <a:t>Programme coordinator: claims to verify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0EDD5A-6D27-154D-7892-7165CC547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FF0EE3-0B8B-B0C6-A519-BACBC9A93B38}"/>
              </a:ext>
            </a:extLst>
          </p:cNvPr>
          <p:cNvSpPr txBox="1"/>
          <p:nvPr/>
        </p:nvSpPr>
        <p:spPr>
          <a:xfrm>
            <a:off x="175364" y="1841326"/>
            <a:ext cx="181627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ZA" sz="1200" dirty="0"/>
              <a:t>View all lecturer submitted claims awaiting verification</a:t>
            </a:r>
            <a:endParaRPr lang="en-GB" sz="1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71E226-1D49-E925-24A8-424C423C6DF6}"/>
              </a:ext>
            </a:extLst>
          </p:cNvPr>
          <p:cNvCxnSpPr>
            <a:cxnSpLocks/>
          </p:cNvCxnSpPr>
          <p:nvPr/>
        </p:nvCxnSpPr>
        <p:spPr>
          <a:xfrm>
            <a:off x="1991638" y="2105256"/>
            <a:ext cx="475989" cy="238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153248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1DF29-728E-501D-ED02-3C9C36F30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35250-E348-6087-4522-F20308132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8" y="274764"/>
            <a:ext cx="11833302" cy="684242"/>
          </a:xfrm>
        </p:spPr>
        <p:txBody>
          <a:bodyPr>
            <a:noAutofit/>
          </a:bodyPr>
          <a:lstStyle/>
          <a:p>
            <a:r>
              <a:rPr lang="en-GB" sz="3400" dirty="0"/>
              <a:t>Programme coordinator: verify / reject claim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0C3295-DCD8-A73C-724D-8443BFA1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2FC13A-7EAB-CB8E-E7AC-06352E1143F2}"/>
              </a:ext>
            </a:extLst>
          </p:cNvPr>
          <p:cNvSpPr txBox="1"/>
          <p:nvPr/>
        </p:nvSpPr>
        <p:spPr>
          <a:xfrm>
            <a:off x="10308921" y="3105834"/>
            <a:ext cx="174111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ZA" sz="1200" dirty="0"/>
              <a:t>Approve or reject lecturer claims based on accuracy and completeness</a:t>
            </a:r>
            <a:endParaRPr lang="en-GB" sz="1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0859DE-C40F-5F01-304C-F2C186394A57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9735671" y="3429000"/>
            <a:ext cx="573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ket 7">
            <a:extLst>
              <a:ext uri="{FF2B5EF4-FFF2-40B4-BE49-F238E27FC236}">
                <a16:creationId xmlns:a16="http://schemas.microsoft.com/office/drawing/2014/main" id="{56E5A15F-ECFA-CD79-ACE8-20C13467CF30}"/>
              </a:ext>
            </a:extLst>
          </p:cNvPr>
          <p:cNvSpPr/>
          <p:nvPr/>
        </p:nvSpPr>
        <p:spPr>
          <a:xfrm>
            <a:off x="9483307" y="2981195"/>
            <a:ext cx="151634" cy="923696"/>
          </a:xfrm>
          <a:prstGeom prst="rightBracket">
            <a:avLst/>
          </a:pr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D7169D-18C3-C9CC-AECD-A674BB35E052}"/>
              </a:ext>
            </a:extLst>
          </p:cNvPr>
          <p:cNvSpPr txBox="1"/>
          <p:nvPr/>
        </p:nvSpPr>
        <p:spPr>
          <a:xfrm>
            <a:off x="358698" y="5417128"/>
            <a:ext cx="144353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ZA" sz="1200" dirty="0"/>
              <a:t>Updates claim status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11757759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login page&#10;&#10;AI-generated content may be incorrect.">
            <a:extLst>
              <a:ext uri="{FF2B5EF4-FFF2-40B4-BE49-F238E27FC236}">
                <a16:creationId xmlns:a16="http://schemas.microsoft.com/office/drawing/2014/main" id="{361CB190-6CBE-9E9D-55BC-875282B9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44" y="1122362"/>
            <a:ext cx="7035987" cy="43974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05BCF-E85A-CA9E-BA95-CEE6AD170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3608173"/>
            <a:ext cx="2684797" cy="1085746"/>
          </a:xfrm>
        </p:spPr>
        <p:txBody>
          <a:bodyPr/>
          <a:lstStyle/>
          <a:p>
            <a:r>
              <a:rPr lang="en-GB" b="1" dirty="0"/>
              <a:t>Log in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59BA21-2628-F7BD-22F3-1BF6603C5903}"/>
              </a:ext>
            </a:extLst>
          </p:cNvPr>
          <p:cNvSpPr txBox="1">
            <a:spLocks/>
          </p:cNvSpPr>
          <p:nvPr/>
        </p:nvSpPr>
        <p:spPr>
          <a:xfrm>
            <a:off x="9131644" y="1204097"/>
            <a:ext cx="852616" cy="2680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00" b="1" dirty="0">
                <a:latin typeface="+mn-lt"/>
              </a:rPr>
              <a:t>Welcome!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778006-17BB-0120-A96E-59F76E879CB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030994" y="1338146"/>
            <a:ext cx="2100650" cy="706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729903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273B0-42DD-0929-24E3-DBCE135C7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2C44F-9C50-FAC6-0BFA-20F9040F0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7" y="274764"/>
            <a:ext cx="11574998" cy="684242"/>
          </a:xfrm>
        </p:spPr>
        <p:txBody>
          <a:bodyPr>
            <a:noAutofit/>
          </a:bodyPr>
          <a:lstStyle/>
          <a:p>
            <a:r>
              <a:rPr lang="en-GB" sz="3400" dirty="0"/>
              <a:t>Programme coordinator: Verify claims Code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6555339-3AEA-F924-76F6-E47022623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11623810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542FE-5D16-B4E5-BDC0-1039B967C9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Academic manager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8C30324-C86A-76E5-9DAB-D1C7115D7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152768"/>
            <a:ext cx="3785286" cy="1407022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lnSpc>
                <a:spcPct val="170000"/>
              </a:lnSpc>
              <a:spcBef>
                <a:spcPts val="100"/>
              </a:spcBef>
              <a:buFont typeface="Wingdings" pitchFamily="2" charset="2"/>
              <a:buChar char="ü"/>
            </a:pPr>
            <a:r>
              <a:rPr lang="en-ZA" dirty="0"/>
              <a:t>Approve coordinator-verified monthly claims.</a:t>
            </a:r>
          </a:p>
          <a:p>
            <a:pPr marL="342900" indent="-342900">
              <a:lnSpc>
                <a:spcPct val="170000"/>
              </a:lnSpc>
              <a:spcBef>
                <a:spcPts val="100"/>
              </a:spcBef>
              <a:buFont typeface="Wingdings" pitchFamily="2" charset="2"/>
              <a:buChar char="ü"/>
            </a:pPr>
            <a:r>
              <a:rPr lang="en-ZA" dirty="0"/>
              <a:t>Reject invalid claims with justification.</a:t>
            </a:r>
          </a:p>
          <a:p>
            <a:pPr marL="342900" indent="-342900">
              <a:lnSpc>
                <a:spcPct val="170000"/>
              </a:lnSpc>
              <a:spcBef>
                <a:spcPts val="100"/>
              </a:spcBef>
              <a:buFont typeface="Wingdings" pitchFamily="2" charset="2"/>
              <a:buChar char="ü"/>
            </a:pPr>
            <a:r>
              <a:rPr lang="en-ZA" dirty="0"/>
              <a:t>Ensure workflow integrity and compliance.</a:t>
            </a:r>
          </a:p>
          <a:p>
            <a:pPr marL="342900" indent="-342900">
              <a:lnSpc>
                <a:spcPct val="170000"/>
              </a:lnSpc>
              <a:spcBef>
                <a:spcPts val="100"/>
              </a:spcBef>
              <a:buFont typeface="Wingdings" pitchFamily="2" charset="2"/>
              <a:buChar char="ü"/>
            </a:pPr>
            <a:r>
              <a:rPr lang="en-ZA" dirty="0"/>
              <a:t>Authorize claims for HR processing.</a:t>
            </a:r>
          </a:p>
        </p:txBody>
      </p:sp>
    </p:spTree>
    <p:extLst>
      <p:ext uri="{BB962C8B-B14F-4D97-AF65-F5344CB8AC3E}">
        <p14:creationId xmlns:p14="http://schemas.microsoft.com/office/powerpoint/2010/main" val="1710171445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5B34A-CBCA-1204-9B48-CF6453DD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7" y="274764"/>
            <a:ext cx="7748239" cy="684242"/>
          </a:xfrm>
        </p:spPr>
        <p:txBody>
          <a:bodyPr>
            <a:normAutofit/>
          </a:bodyPr>
          <a:lstStyle/>
          <a:p>
            <a:r>
              <a:rPr lang="en-GB" sz="4000" dirty="0"/>
              <a:t>Academic manager: Log in</a:t>
            </a:r>
          </a:p>
        </p:txBody>
      </p:sp>
      <p:pic>
        <p:nvPicPr>
          <p:cNvPr id="4" name="Picture 3" descr="A screenshot of a login page&#10;&#10;AI-generated content may be incorrect.">
            <a:extLst>
              <a:ext uri="{FF2B5EF4-FFF2-40B4-BE49-F238E27FC236}">
                <a16:creationId xmlns:a16="http://schemas.microsoft.com/office/drawing/2014/main" id="{58441195-A377-260C-7349-6E44F154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73044B-34CA-911C-23D5-D21D37E24C73}"/>
              </a:ext>
            </a:extLst>
          </p:cNvPr>
          <p:cNvSpPr txBox="1"/>
          <p:nvPr/>
        </p:nvSpPr>
        <p:spPr>
          <a:xfrm>
            <a:off x="10254909" y="1627942"/>
            <a:ext cx="177437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ZA" sz="1200" dirty="0"/>
              <a:t>Utilises ASP.NET Sessions</a:t>
            </a:r>
            <a:endParaRPr lang="en-GB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9CB7C0-E6F4-40C1-9DF0-B93F43C750AB}"/>
              </a:ext>
            </a:extLst>
          </p:cNvPr>
          <p:cNvCxnSpPr>
            <a:stCxn id="6" idx="1"/>
          </p:cNvCxnSpPr>
          <p:nvPr/>
        </p:nvCxnSpPr>
        <p:spPr>
          <a:xfrm flipH="1">
            <a:off x="9628909" y="1766442"/>
            <a:ext cx="626000" cy="138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935148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FA04B-7FA8-D4EF-5E3B-370B82E29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7061D-9B84-CFD0-8B38-B826CD00E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8" y="274764"/>
            <a:ext cx="9623502" cy="684242"/>
          </a:xfrm>
        </p:spPr>
        <p:txBody>
          <a:bodyPr>
            <a:normAutofit fontScale="90000"/>
          </a:bodyPr>
          <a:lstStyle/>
          <a:p>
            <a:r>
              <a:rPr lang="en-GB" dirty="0"/>
              <a:t>Academic manager: dashboard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E83D9E-36DE-4549-555A-8C6CC66E8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27554229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9397B-99B7-080D-28C8-E6F2001F3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6379-3CAB-E68F-CA30-1BA16A417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7" y="274764"/>
            <a:ext cx="10725615" cy="684242"/>
          </a:xfrm>
        </p:spPr>
        <p:txBody>
          <a:bodyPr>
            <a:normAutofit fontScale="90000"/>
          </a:bodyPr>
          <a:lstStyle/>
          <a:p>
            <a:r>
              <a:rPr lang="en-GB" dirty="0"/>
              <a:t>Academic manager: pending claims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4D4542-6D98-8760-CF21-7E58848CA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BE47CB-2D26-9D6E-3EF2-18A4D50A1578}"/>
              </a:ext>
            </a:extLst>
          </p:cNvPr>
          <p:cNvSpPr txBox="1"/>
          <p:nvPr/>
        </p:nvSpPr>
        <p:spPr>
          <a:xfrm>
            <a:off x="10246112" y="3290500"/>
            <a:ext cx="16764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ZA" sz="1200" dirty="0"/>
              <a:t>Approve or reject claims 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B84191F4-1E2B-D00F-E5FC-687F089E8A37}"/>
              </a:ext>
            </a:extLst>
          </p:cNvPr>
          <p:cNvSpPr/>
          <p:nvPr/>
        </p:nvSpPr>
        <p:spPr>
          <a:xfrm rot="16200000" flipH="1">
            <a:off x="8602146" y="2192717"/>
            <a:ext cx="82455" cy="1371243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144C8A-07AC-7267-072D-BDC21528E2BE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8756374" y="3011557"/>
            <a:ext cx="1489738" cy="417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38764A2-AC04-3392-D8A9-F3D1F74AC51C}"/>
              </a:ext>
            </a:extLst>
          </p:cNvPr>
          <p:cNvSpPr txBox="1"/>
          <p:nvPr/>
        </p:nvSpPr>
        <p:spPr>
          <a:xfrm>
            <a:off x="358697" y="1801587"/>
            <a:ext cx="15505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ZA" sz="1200" dirty="0"/>
              <a:t>Actions trigger status updates visible</a:t>
            </a:r>
            <a:endParaRPr lang="en-GB" sz="12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027B245-E3BA-A1C0-301A-40F9485F5FCB}"/>
              </a:ext>
            </a:extLst>
          </p:cNvPr>
          <p:cNvCxnSpPr>
            <a:stCxn id="29" idx="3"/>
          </p:cNvCxnSpPr>
          <p:nvPr/>
        </p:nvCxnSpPr>
        <p:spPr>
          <a:xfrm>
            <a:off x="1909202" y="2032420"/>
            <a:ext cx="506007" cy="104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814800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29BB7-C469-0687-626B-BF9EC9041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0C640-D931-FA94-16C0-BFF576DA2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6" y="274764"/>
            <a:ext cx="11513005" cy="684242"/>
          </a:xfrm>
        </p:spPr>
        <p:txBody>
          <a:bodyPr>
            <a:normAutofit fontScale="90000"/>
          </a:bodyPr>
          <a:lstStyle/>
          <a:p>
            <a:r>
              <a:rPr lang="en-GB" dirty="0"/>
              <a:t>Academic manager: review queue Code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065C8ED-F4CE-A29B-9AAC-21B043CED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15014630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4238-4F6F-5846-4467-0FA7CE2DE0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Human resources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858348F-B521-9FC5-5ADF-74A6C93C1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152768"/>
            <a:ext cx="3785286" cy="170523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en-ZA" sz="1400" dirty="0"/>
              <a:t>Create and manage all users.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en-ZA" sz="1400" dirty="0"/>
              <a:t>Assign lecturer hourly payment rates.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en-ZA" sz="1400" dirty="0"/>
              <a:t>Generate detailed claims reporting.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en-ZA" sz="1400" dirty="0"/>
              <a:t>Oversee system-wide administrative operations.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en-ZA" sz="1400" dirty="0"/>
              <a:t>Finalize approved claims for payment.</a:t>
            </a:r>
          </a:p>
        </p:txBody>
      </p:sp>
    </p:spTree>
    <p:extLst>
      <p:ext uri="{BB962C8B-B14F-4D97-AF65-F5344CB8AC3E}">
        <p14:creationId xmlns:p14="http://schemas.microsoft.com/office/powerpoint/2010/main" val="1217935050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DC68C-D835-EE92-933B-BC66F9032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8" y="297066"/>
            <a:ext cx="7405953" cy="706545"/>
          </a:xfrm>
        </p:spPr>
        <p:txBody>
          <a:bodyPr>
            <a:normAutofit/>
          </a:bodyPr>
          <a:lstStyle/>
          <a:p>
            <a:r>
              <a:rPr lang="en-GB" sz="4000" dirty="0"/>
              <a:t>human resources: Log in</a:t>
            </a:r>
          </a:p>
        </p:txBody>
      </p:sp>
      <p:pic>
        <p:nvPicPr>
          <p:cNvPr id="4" name="Picture 3" descr="A screenshot of a login page&#10;&#10;AI-generated content may be incorrect.">
            <a:extLst>
              <a:ext uri="{FF2B5EF4-FFF2-40B4-BE49-F238E27FC236}">
                <a16:creationId xmlns:a16="http://schemas.microsoft.com/office/drawing/2014/main" id="{B3A7CDC2-F783-5BDC-D2B5-5DCB463A2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3611"/>
            <a:ext cx="7772400" cy="485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18264273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BC217-A18C-F0C1-B818-BE1EAC556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0B18-287F-ED41-00E0-748B74EF7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8" y="274764"/>
            <a:ext cx="9623502" cy="684242"/>
          </a:xfrm>
        </p:spPr>
        <p:txBody>
          <a:bodyPr>
            <a:normAutofit fontScale="90000"/>
          </a:bodyPr>
          <a:lstStyle/>
          <a:p>
            <a:r>
              <a:rPr lang="en-GB" dirty="0"/>
              <a:t>Human resources: dashboard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E6970B-5000-718E-0548-07C7E9A3B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13F304-0622-569F-991D-2A43211F5020}"/>
              </a:ext>
            </a:extLst>
          </p:cNvPr>
          <p:cNvSpPr txBox="1"/>
          <p:nvPr/>
        </p:nvSpPr>
        <p:spPr>
          <a:xfrm>
            <a:off x="358698" y="1768595"/>
            <a:ext cx="173864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ZA" sz="1200" dirty="0"/>
              <a:t>Manages all user accounts</a:t>
            </a:r>
            <a:endParaRPr lang="en-GB" sz="1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440865-FDA7-E7C9-9011-BF763AED690D}"/>
              </a:ext>
            </a:extLst>
          </p:cNvPr>
          <p:cNvCxnSpPr>
            <a:stCxn id="5" idx="3"/>
          </p:cNvCxnSpPr>
          <p:nvPr/>
        </p:nvCxnSpPr>
        <p:spPr>
          <a:xfrm>
            <a:off x="2097346" y="1907095"/>
            <a:ext cx="450760" cy="16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275802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9B32B-90BA-0F84-DA44-FB43C485B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8038B-46D2-1C67-2B1A-CFAC00DAE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8" y="274764"/>
            <a:ext cx="9623502" cy="684242"/>
          </a:xfrm>
        </p:spPr>
        <p:txBody>
          <a:bodyPr>
            <a:normAutofit fontScale="90000"/>
          </a:bodyPr>
          <a:lstStyle/>
          <a:p>
            <a:r>
              <a:rPr lang="en-GB" dirty="0"/>
              <a:t>Human resources: create user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45E8610-BABB-B04F-CDA4-6964C826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00B9F3-D1DF-55A4-3F08-914E68468F6D}"/>
              </a:ext>
            </a:extLst>
          </p:cNvPr>
          <p:cNvSpPr txBox="1"/>
          <p:nvPr/>
        </p:nvSpPr>
        <p:spPr>
          <a:xfrm>
            <a:off x="10404764" y="1260764"/>
            <a:ext cx="14270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ZA" sz="1200" dirty="0"/>
              <a:t>Acts as the super user / system admin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72194022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5CBE7-A9E3-426A-7B8A-EE9DA6C80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EA43-D58F-6B60-DE76-25E80842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7" y="274764"/>
            <a:ext cx="10625253" cy="684242"/>
          </a:xfrm>
        </p:spPr>
        <p:txBody>
          <a:bodyPr>
            <a:normAutofit fontScale="90000"/>
          </a:bodyPr>
          <a:lstStyle/>
          <a:p>
            <a:r>
              <a:rPr lang="en-GB" dirty="0"/>
              <a:t>Log in: Code 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F0D27FE-E30D-3A52-F8BC-05D87011F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705340-5E5C-EA5B-CFE3-61B676422367}"/>
              </a:ext>
            </a:extLst>
          </p:cNvPr>
          <p:cNvSpPr txBox="1"/>
          <p:nvPr/>
        </p:nvSpPr>
        <p:spPr>
          <a:xfrm>
            <a:off x="10239214" y="3580108"/>
            <a:ext cx="157049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ZA" sz="1200" dirty="0"/>
              <a:t>Secure, session-driven authentication with intelligent role-specific dashboard redirection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D088F7-1FBC-309D-3B65-9FB5505C3319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9134314" y="3781586"/>
            <a:ext cx="1104900" cy="214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341836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4DB3A-4185-FFD7-239F-237DE25F4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7DF7-5B25-9CFF-0FC3-9D6451C80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7" y="274764"/>
            <a:ext cx="10625253" cy="684242"/>
          </a:xfrm>
        </p:spPr>
        <p:txBody>
          <a:bodyPr>
            <a:normAutofit fontScale="90000"/>
          </a:bodyPr>
          <a:lstStyle/>
          <a:p>
            <a:r>
              <a:rPr lang="en-GB" dirty="0"/>
              <a:t>Human resources: create user code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FFF3D3C-6C19-B26D-0CCA-EA2DE1E08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6F325B-BE91-0AD2-437E-0CABE9B34ACB}"/>
              </a:ext>
            </a:extLst>
          </p:cNvPr>
          <p:cNvSpPr txBox="1"/>
          <p:nvPr/>
        </p:nvSpPr>
        <p:spPr>
          <a:xfrm>
            <a:off x="185980" y="1441342"/>
            <a:ext cx="165831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ZA" sz="1200" dirty="0"/>
              <a:t>HR creates user accounts, assigns roles and lecturer hourly rates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D11E90-95F6-2CDF-3CB3-12F25F1C854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844298" y="1764508"/>
            <a:ext cx="2442780" cy="236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842230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3F54-DC37-1C79-428C-799D0E4C4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54913-153C-4D95-D7A2-0306DE2F6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8" y="274764"/>
            <a:ext cx="9623502" cy="684242"/>
          </a:xfrm>
        </p:spPr>
        <p:txBody>
          <a:bodyPr>
            <a:normAutofit fontScale="90000"/>
          </a:bodyPr>
          <a:lstStyle/>
          <a:p>
            <a:r>
              <a:rPr lang="en-GB" dirty="0"/>
              <a:t>Human resources: all claims 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2C1D25-556F-5342-C670-93BEBD4D4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713B4-0E3E-E780-83ED-1522266CFFFA}"/>
              </a:ext>
            </a:extLst>
          </p:cNvPr>
          <p:cNvSpPr txBox="1"/>
          <p:nvPr/>
        </p:nvSpPr>
        <p:spPr>
          <a:xfrm>
            <a:off x="10210801" y="1717963"/>
            <a:ext cx="178723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ZA" sz="1200" dirty="0"/>
              <a:t>Finalises approved claims before payment processing</a:t>
            </a:r>
            <a:endParaRPr lang="en-GB" sz="1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5809D2-E06E-8198-AB03-4A773FC5900A}"/>
              </a:ext>
            </a:extLst>
          </p:cNvPr>
          <p:cNvCxnSpPr>
            <a:stCxn id="5" idx="1"/>
          </p:cNvCxnSpPr>
          <p:nvPr/>
        </p:nvCxnSpPr>
        <p:spPr>
          <a:xfrm flipH="1">
            <a:off x="9698182" y="1948796"/>
            <a:ext cx="512619" cy="4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321670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0DE2E-4177-D0AB-FFAE-0D20BF9E8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D7031-78CD-79E1-DE2B-A6761762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8" y="274764"/>
            <a:ext cx="9623502" cy="684242"/>
          </a:xfrm>
        </p:spPr>
        <p:txBody>
          <a:bodyPr>
            <a:normAutofit fontScale="90000"/>
          </a:bodyPr>
          <a:lstStyle/>
          <a:p>
            <a:r>
              <a:rPr lang="en-GB" dirty="0"/>
              <a:t>Human resources: claims report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B91F42-38DA-98F4-2B46-DDEC0C2BE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6AC6FA-6979-4587-C614-9BC636D51FFB}"/>
              </a:ext>
            </a:extLst>
          </p:cNvPr>
          <p:cNvSpPr txBox="1"/>
          <p:nvPr/>
        </p:nvSpPr>
        <p:spPr>
          <a:xfrm>
            <a:off x="10155936" y="1755648"/>
            <a:ext cx="184099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ZA" sz="1200" dirty="0"/>
              <a:t>Generates invoices or reports for approved claims</a:t>
            </a:r>
            <a:endParaRPr lang="en-GB" sz="1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867EF-DB2A-CBAD-AD60-2A3E0838C23D}"/>
              </a:ext>
            </a:extLst>
          </p:cNvPr>
          <p:cNvCxnSpPr>
            <a:cxnSpLocks/>
          </p:cNvCxnSpPr>
          <p:nvPr/>
        </p:nvCxnSpPr>
        <p:spPr>
          <a:xfrm flipH="1">
            <a:off x="9594761" y="1986480"/>
            <a:ext cx="5611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257377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438D0-EE2B-7139-076C-ECC533767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EB2CE-7994-D5CE-6082-8150326DA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8" y="274764"/>
            <a:ext cx="10324170" cy="684242"/>
          </a:xfrm>
        </p:spPr>
        <p:txBody>
          <a:bodyPr>
            <a:normAutofit fontScale="90000"/>
          </a:bodyPr>
          <a:lstStyle/>
          <a:p>
            <a:r>
              <a:rPr lang="en-GB" dirty="0"/>
              <a:t>Human resources: edit hourly rate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63F84F-2A44-04E2-A4FB-06AF2DC87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015" y="959006"/>
            <a:ext cx="7772400" cy="485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8F2EB3-58E7-9E69-06B5-144FA3FD164A}"/>
              </a:ext>
            </a:extLst>
          </p:cNvPr>
          <p:cNvSpPr txBox="1"/>
          <p:nvPr/>
        </p:nvSpPr>
        <p:spPr>
          <a:xfrm>
            <a:off x="10252363" y="1676400"/>
            <a:ext cx="155171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Do I need to explain?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774496-A5AC-BB51-EC9E-899280D3D252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9448800" y="1814899"/>
            <a:ext cx="8035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194528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470D95-0AB1-4E91-8317-5C5F7B24B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opview of mint green workspace with laptop, coffee, notebook, pen, glasses, and mouse">
            <a:extLst>
              <a:ext uri="{FF2B5EF4-FFF2-40B4-BE49-F238E27FC236}">
                <a16:creationId xmlns:a16="http://schemas.microsoft.com/office/drawing/2014/main" id="{5E98E208-A773-32F7-B9F7-37F96C43D9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>
            <a:fillRect/>
          </a:stretch>
        </p:blipFill>
        <p:spPr>
          <a:xfrm>
            <a:off x="1" y="10"/>
            <a:ext cx="12192000" cy="6857987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FC8D519-5A24-4E2E-8D97-C6F37BD48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05300"/>
            <a:ext cx="12191996" cy="25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1C298-55B8-D031-C410-E06889A25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081" y="4587372"/>
            <a:ext cx="9689834" cy="1198359"/>
          </a:xfrm>
        </p:spPr>
        <p:txBody>
          <a:bodyPr anchor="b">
            <a:normAutofit/>
          </a:bodyPr>
          <a:lstStyle/>
          <a:p>
            <a:pPr algn="ctr"/>
            <a:r>
              <a:rPr lang="en-GB" sz="4400" b="1" dirty="0"/>
              <a:t>Thank you for your time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1C99D0-461D-4A91-81EF-CCCD798B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3053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78057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E26C-7A05-FCA9-49C4-F03309FF62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lecturer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C7DE63-9FAA-E231-777C-C2B81A20C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152768"/>
            <a:ext cx="3785286" cy="140702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en-GB" sz="1400" dirty="0"/>
              <a:t>Submit monthly claims with documentation. 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en-GB" sz="1400" dirty="0"/>
              <a:t>Enter hours and review calculations. 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en-GB" sz="1400" dirty="0"/>
              <a:t>Track claim status through workflow. 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en-GB" sz="1400" dirty="0"/>
              <a:t>View history of submitted claims. </a:t>
            </a:r>
          </a:p>
        </p:txBody>
      </p:sp>
    </p:spTree>
    <p:extLst>
      <p:ext uri="{BB962C8B-B14F-4D97-AF65-F5344CB8AC3E}">
        <p14:creationId xmlns:p14="http://schemas.microsoft.com/office/powerpoint/2010/main" val="78277557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74B9B-034E-DC1D-09C6-65F90C765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275772"/>
            <a:ext cx="5388429" cy="829208"/>
          </a:xfrm>
        </p:spPr>
        <p:txBody>
          <a:bodyPr>
            <a:normAutofit/>
          </a:bodyPr>
          <a:lstStyle/>
          <a:p>
            <a:r>
              <a:rPr lang="en-GB" sz="4000" dirty="0"/>
              <a:t>Lecturer: Log in</a:t>
            </a:r>
          </a:p>
        </p:txBody>
      </p:sp>
      <p:pic>
        <p:nvPicPr>
          <p:cNvPr id="4" name="Picture 3" descr="A screenshot of a login box&#10;&#10;AI-generated content may be incorrect.">
            <a:extLst>
              <a:ext uri="{FF2B5EF4-FFF2-40B4-BE49-F238E27FC236}">
                <a16:creationId xmlns:a16="http://schemas.microsoft.com/office/drawing/2014/main" id="{FB712455-D3B6-C3CE-A8BC-BC478446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5CB8E4-73DB-656D-AF97-AB744A343C6C}"/>
              </a:ext>
            </a:extLst>
          </p:cNvPr>
          <p:cNvSpPr txBox="1"/>
          <p:nvPr/>
        </p:nvSpPr>
        <p:spPr>
          <a:xfrm>
            <a:off x="10217331" y="1728150"/>
            <a:ext cx="177437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ZA" sz="1200" dirty="0"/>
              <a:t>Utilises ASP.NET Sessions</a:t>
            </a:r>
            <a:endParaRPr lang="en-GB" sz="1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66E26B-107C-8061-53B9-959123C1F58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9236529" y="1866650"/>
            <a:ext cx="980802" cy="236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69899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DE34E-9E2B-2CAC-486E-11148A252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8" y="274764"/>
            <a:ext cx="9623502" cy="684242"/>
          </a:xfrm>
        </p:spPr>
        <p:txBody>
          <a:bodyPr>
            <a:normAutofit fontScale="90000"/>
          </a:bodyPr>
          <a:lstStyle/>
          <a:p>
            <a:r>
              <a:rPr lang="en-GB" dirty="0"/>
              <a:t>Lecturer: Dashboard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0515BE-5A1E-C470-7D7F-686F375E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E10CD2-21E4-87F6-3DA4-F8817E851932}"/>
              </a:ext>
            </a:extLst>
          </p:cNvPr>
          <p:cNvSpPr txBox="1"/>
          <p:nvPr/>
        </p:nvSpPr>
        <p:spPr>
          <a:xfrm>
            <a:off x="358698" y="2872998"/>
            <a:ext cx="1581614" cy="276999"/>
          </a:xfrm>
          <a:prstGeom prst="rect">
            <a:avLst/>
          </a:prstGeom>
          <a:noFill/>
          <a:ln w="3175">
            <a:solidFill>
              <a:srgbClr val="282B30"/>
            </a:solidFill>
          </a:ln>
        </p:spPr>
        <p:txBody>
          <a:bodyPr wrap="square" rtlCol="0">
            <a:spAutoFit/>
          </a:bodyPr>
          <a:lstStyle/>
          <a:p>
            <a:r>
              <a:rPr lang="en-ZA" sz="1200" dirty="0"/>
              <a:t>Create monthly claims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F00906-C940-B830-5A99-3A06F488F4D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40312" y="3011498"/>
            <a:ext cx="780586" cy="10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2103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565C1-AE57-08DD-15E2-77739FDEC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671B0-CC07-6DD5-14A9-D3501CEA6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8" y="274764"/>
            <a:ext cx="9623502" cy="684242"/>
          </a:xfrm>
        </p:spPr>
        <p:txBody>
          <a:bodyPr>
            <a:normAutofit fontScale="90000"/>
          </a:bodyPr>
          <a:lstStyle/>
          <a:p>
            <a:r>
              <a:rPr lang="en-GB" dirty="0"/>
              <a:t>Lecturer: create claim</a:t>
            </a:r>
          </a:p>
        </p:txBody>
      </p:sp>
      <p:pic>
        <p:nvPicPr>
          <p:cNvPr id="6" name="Picture 5" descr="A screenshot of a calendar&#10;&#10;AI-generated content may be incorrect.">
            <a:extLst>
              <a:ext uri="{FF2B5EF4-FFF2-40B4-BE49-F238E27FC236}">
                <a16:creationId xmlns:a16="http://schemas.microsoft.com/office/drawing/2014/main" id="{597F938C-D17B-E98E-A407-5433DF0CA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B68596-B860-80E3-A258-76F052146F94}"/>
              </a:ext>
            </a:extLst>
          </p:cNvPr>
          <p:cNvSpPr txBox="1"/>
          <p:nvPr/>
        </p:nvSpPr>
        <p:spPr>
          <a:xfrm>
            <a:off x="358698" y="3636188"/>
            <a:ext cx="1304693" cy="2769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ZA" sz="1200" dirty="0"/>
              <a:t>Log hours worked</a:t>
            </a:r>
            <a:endParaRPr lang="en-GB" sz="1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20D064-0D38-3BEF-A2C6-9E183BE12D6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663391" y="3774688"/>
            <a:ext cx="9794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8977D7-CD3D-05E0-C746-F196EB47FAE6}"/>
              </a:ext>
            </a:extLst>
          </p:cNvPr>
          <p:cNvSpPr txBox="1"/>
          <p:nvPr/>
        </p:nvSpPr>
        <p:spPr>
          <a:xfrm>
            <a:off x="10097589" y="1214846"/>
            <a:ext cx="199861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ZA" sz="1200" dirty="0"/>
              <a:t>180 work hour monthly limits</a:t>
            </a:r>
            <a:endParaRPr lang="en-GB" sz="12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10B845-4FFC-0E94-FF6D-DED84B369B96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8931058" y="1353346"/>
            <a:ext cx="1166531" cy="513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86733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68D10-A62E-80F7-D8B8-64D3A7A08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29E2-C831-7442-5F40-8BE3AE348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8" y="274764"/>
            <a:ext cx="9623502" cy="684242"/>
          </a:xfrm>
        </p:spPr>
        <p:txBody>
          <a:bodyPr>
            <a:normAutofit fontScale="90000"/>
          </a:bodyPr>
          <a:lstStyle/>
          <a:p>
            <a:r>
              <a:rPr lang="en-GB" dirty="0"/>
              <a:t>Lecturer: edit claim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6718FE-036E-CF6C-7271-FCF9CDAC7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98A96-3DD3-D4EE-DEF3-96A761FEB43E}"/>
              </a:ext>
            </a:extLst>
          </p:cNvPr>
          <p:cNvSpPr txBox="1"/>
          <p:nvPr/>
        </p:nvSpPr>
        <p:spPr>
          <a:xfrm>
            <a:off x="10329906" y="5580876"/>
            <a:ext cx="153223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Effortlessly edit hours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8B4942-7B53-531D-11A4-E44E3FC0AD6A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6096000" y="2849217"/>
            <a:ext cx="4233906" cy="2870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09242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57685-B123-894D-CE0F-F64BC5EC7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6E21-4143-E545-056F-B16474B5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8" y="274764"/>
            <a:ext cx="9623502" cy="684242"/>
          </a:xfrm>
        </p:spPr>
        <p:txBody>
          <a:bodyPr>
            <a:normAutofit fontScale="90000"/>
          </a:bodyPr>
          <a:lstStyle/>
          <a:p>
            <a:r>
              <a:rPr lang="en-GB" dirty="0"/>
              <a:t>Lecturer: quote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77B0B5-B285-03E0-0315-AEA967E37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ardrop 5">
            <a:extLst>
              <a:ext uri="{FF2B5EF4-FFF2-40B4-BE49-F238E27FC236}">
                <a16:creationId xmlns:a16="http://schemas.microsoft.com/office/drawing/2014/main" id="{F0EB3FAE-1AB3-B83E-F778-E52B32EF6BB0}"/>
              </a:ext>
            </a:extLst>
          </p:cNvPr>
          <p:cNvSpPr/>
          <p:nvPr/>
        </p:nvSpPr>
        <p:spPr>
          <a:xfrm flipH="1">
            <a:off x="6330175" y="2966224"/>
            <a:ext cx="2802674" cy="2085278"/>
          </a:xfrm>
          <a:prstGeom prst="teardrop">
            <a:avLst/>
          </a:pr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2702312"/>
                      <a:gd name="csY0" fmla="*/ 925551 h 1851102"/>
                      <a:gd name="csX1" fmla="*/ 1351156 w 2702312"/>
                      <a:gd name="csY1" fmla="*/ 0 h 1851102"/>
                      <a:gd name="csX2" fmla="*/ 2702312 w 2702312"/>
                      <a:gd name="csY2" fmla="*/ 0 h 1851102"/>
                      <a:gd name="csX3" fmla="*/ 2702312 w 2702312"/>
                      <a:gd name="csY3" fmla="*/ 925551 h 1851102"/>
                      <a:gd name="csX4" fmla="*/ 1351156 w 2702312"/>
                      <a:gd name="csY4" fmla="*/ 1851102 h 1851102"/>
                      <a:gd name="csX5" fmla="*/ 0 w 2702312"/>
                      <a:gd name="csY5" fmla="*/ 925551 h 185110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</a:cxnLst>
                    <a:rect l="l" t="t" r="r" b="b"/>
                    <a:pathLst>
                      <a:path w="2702312" h="1851102" extrusionOk="0">
                        <a:moveTo>
                          <a:pt x="0" y="925551"/>
                        </a:moveTo>
                        <a:cubicBezTo>
                          <a:pt x="-21691" y="401003"/>
                          <a:pt x="475764" y="48479"/>
                          <a:pt x="1351156" y="0"/>
                        </a:cubicBezTo>
                        <a:cubicBezTo>
                          <a:pt x="1713363" y="1093"/>
                          <a:pt x="2266022" y="93305"/>
                          <a:pt x="2702312" y="0"/>
                        </a:cubicBezTo>
                        <a:cubicBezTo>
                          <a:pt x="2783477" y="169560"/>
                          <a:pt x="2630338" y="492958"/>
                          <a:pt x="2702312" y="925551"/>
                        </a:cubicBezTo>
                        <a:cubicBezTo>
                          <a:pt x="2615019" y="1388959"/>
                          <a:pt x="2160034" y="1881039"/>
                          <a:pt x="1351156" y="1851102"/>
                        </a:cubicBezTo>
                        <a:cubicBezTo>
                          <a:pt x="663499" y="1858050"/>
                          <a:pt x="38054" y="1358405"/>
                          <a:pt x="0" y="92555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A0ED50-4FA7-B495-F0A4-9A4D756E0703}"/>
              </a:ext>
            </a:extLst>
          </p:cNvPr>
          <p:cNvCxnSpPr>
            <a:cxnSpLocks/>
          </p:cNvCxnSpPr>
          <p:nvPr/>
        </p:nvCxnSpPr>
        <p:spPr>
          <a:xfrm>
            <a:off x="1616927" y="1000125"/>
            <a:ext cx="4713248" cy="19660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5D81C0-9BF9-2985-AAE5-40CF422D421C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891448" y="4020766"/>
            <a:ext cx="5015190" cy="1302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FCC82DC-BA3B-ACA2-20F0-FC3524E2ACB2}"/>
              </a:ext>
            </a:extLst>
          </p:cNvPr>
          <p:cNvSpPr txBox="1"/>
          <p:nvPr/>
        </p:nvSpPr>
        <p:spPr>
          <a:xfrm>
            <a:off x="10159634" y="3648785"/>
            <a:ext cx="191320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ZA" sz="1200" dirty="0"/>
              <a:t>Hourly rate is auto-pulled from Human Resources data</a:t>
            </a:r>
            <a:endParaRPr lang="en-GB" sz="1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14D45F6-5798-E7C3-0959-04B6431487B5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482541" y="3879618"/>
            <a:ext cx="26770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5EBB657-4793-79A7-08AC-DD1B884BDC1E}"/>
              </a:ext>
            </a:extLst>
          </p:cNvPr>
          <p:cNvSpPr txBox="1"/>
          <p:nvPr/>
        </p:nvSpPr>
        <p:spPr>
          <a:xfrm>
            <a:off x="358698" y="5092621"/>
            <a:ext cx="15327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ZA" sz="1200" dirty="0"/>
              <a:t>Auto-calculation using hours × hourly rate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98681023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ArchwayVTI">
  <a:themeElements>
    <a:clrScheme name="Custom 1">
      <a:dk1>
        <a:sysClr val="windowText" lastClr="000000"/>
      </a:dk1>
      <a:lt1>
        <a:sysClr val="window" lastClr="FFFFFF"/>
      </a:lt1>
      <a:dk2>
        <a:srgbClr val="2E3A3C"/>
      </a:dk2>
      <a:lt2>
        <a:srgbClr val="EDE9E7"/>
      </a:lt2>
      <a:accent1>
        <a:srgbClr val="898470"/>
      </a:accent1>
      <a:accent2>
        <a:srgbClr val="7A8773"/>
      </a:accent2>
      <a:accent3>
        <a:srgbClr val="8C845E"/>
      </a:accent3>
      <a:accent4>
        <a:srgbClr val="9F7E56"/>
      </a:accent4>
      <a:accent5>
        <a:srgbClr val="9B7E69"/>
      </a:accent5>
      <a:accent6>
        <a:srgbClr val="AA7862"/>
      </a:accent6>
      <a:hlink>
        <a:srgbClr val="7A8773"/>
      </a:hlink>
      <a:folHlink>
        <a:srgbClr val="9F7E56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401</Words>
  <Application>Microsoft Macintosh PowerPoint</Application>
  <PresentationFormat>Widescreen</PresentationFormat>
  <Paragraphs>76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Felix Titling</vt:lpstr>
      <vt:lpstr>Goudy Old Style</vt:lpstr>
      <vt:lpstr>Wingdings</vt:lpstr>
      <vt:lpstr>ArchwayVTI</vt:lpstr>
      <vt:lpstr>contractor monthly claim system</vt:lpstr>
      <vt:lpstr>Log in</vt:lpstr>
      <vt:lpstr>Log in: Code </vt:lpstr>
      <vt:lpstr>lecturer</vt:lpstr>
      <vt:lpstr>Lecturer: Log in</vt:lpstr>
      <vt:lpstr>Lecturer: Dashboard</vt:lpstr>
      <vt:lpstr>Lecturer: create claim</vt:lpstr>
      <vt:lpstr>Lecturer: edit claim</vt:lpstr>
      <vt:lpstr>Lecturer: quote</vt:lpstr>
      <vt:lpstr>Lecturer: summary of claim</vt:lpstr>
      <vt:lpstr>Lecturer: add supporting documents</vt:lpstr>
      <vt:lpstr>Lecturer: upload supporting documents</vt:lpstr>
      <vt:lpstr>Lecturer: claims</vt:lpstr>
      <vt:lpstr>Lecturer: my claims code</vt:lpstr>
      <vt:lpstr>Programme coordinator</vt:lpstr>
      <vt:lpstr>Programme coordinator: Log in</vt:lpstr>
      <vt:lpstr>Programme coordinator: dashboard</vt:lpstr>
      <vt:lpstr>Programme coordinator: claims to verify</vt:lpstr>
      <vt:lpstr>Programme coordinator: verify / reject claim</vt:lpstr>
      <vt:lpstr>Programme coordinator: Verify claims Code</vt:lpstr>
      <vt:lpstr>Academic manager</vt:lpstr>
      <vt:lpstr>Academic manager: Log in</vt:lpstr>
      <vt:lpstr>Academic manager: dashboard</vt:lpstr>
      <vt:lpstr>Academic manager: pending claims</vt:lpstr>
      <vt:lpstr>Academic manager: review queue Code</vt:lpstr>
      <vt:lpstr>Human resources</vt:lpstr>
      <vt:lpstr>human resources: Log in</vt:lpstr>
      <vt:lpstr>Human resources: dashboard </vt:lpstr>
      <vt:lpstr>Human resources: create user </vt:lpstr>
      <vt:lpstr>Human resources: create user code</vt:lpstr>
      <vt:lpstr>Human resources: all claims  </vt:lpstr>
      <vt:lpstr>Human resources: claims report </vt:lpstr>
      <vt:lpstr>Human resources: edit hourly rate </vt:lpstr>
      <vt:lpstr>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Marianne Schabort</dc:creator>
  <cp:lastModifiedBy>Marianne Schabort</cp:lastModifiedBy>
  <cp:revision>7</cp:revision>
  <dcterms:created xsi:type="dcterms:W3CDTF">2025-11-21T16:29:23Z</dcterms:created>
  <dcterms:modified xsi:type="dcterms:W3CDTF">2025-11-21T21:04:58Z</dcterms:modified>
</cp:coreProperties>
</file>